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8" r:id="rId7"/>
    <p:sldId id="266" r:id="rId8"/>
    <p:sldId id="262" r:id="rId9"/>
    <p:sldId id="264" r:id="rId10"/>
    <p:sldId id="265" r:id="rId11"/>
    <p:sldId id="263" r:id="rId12"/>
    <p:sldId id="261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-5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6AC2C3-E6D1-41A6-BE08-0FA50D6E941F}" type="datetimeFigureOut">
              <a:rPr lang="pl-PL" smtClean="0"/>
              <a:t>2020-03-20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D1D06-6A7A-466C-AB5C-0CAE63604C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489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D1D06-6A7A-466C-AB5C-0CAE63604CD1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9948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47200" y="152399"/>
            <a:ext cx="2641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3200" y="153923"/>
            <a:ext cx="89408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47200" y="2052960"/>
            <a:ext cx="26416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7742C22-41BD-420B-9E2D-F393BBE98304}" type="datetimeFigureOut">
              <a:rPr lang="pl-PL" smtClean="0"/>
              <a:t>2020-03-20</a:t>
            </a:fld>
            <a:endParaRPr lang="pl-P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669E857-17FF-4AF3-A52D-DBE1B6611531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pl-PL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2052960"/>
            <a:ext cx="84328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2C22-41BD-420B-9E2D-F393BBE98304}" type="datetimeFigureOut">
              <a:rPr lang="pl-PL" smtClean="0"/>
              <a:t>2020-03-20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9E857-17FF-4AF3-A52D-DBE1B661153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3200" y="147319"/>
            <a:ext cx="89408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347200" y="147319"/>
            <a:ext cx="2608061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0400" y="274639"/>
            <a:ext cx="22352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2C22-41BD-420B-9E2D-F393BBE98304}" type="datetimeFigureOut">
              <a:rPr lang="pl-PL" smtClean="0"/>
              <a:t>2020-03-20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669E857-17FF-4AF3-A52D-DBE1B661153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2C22-41BD-420B-9E2D-F393BBE98304}" type="datetimeFigureOut">
              <a:rPr lang="pl-PL" smtClean="0"/>
              <a:t>2020-03-20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9E857-17FF-4AF3-A52D-DBE1B6611531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47200" y="152399"/>
            <a:ext cx="26416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3200" y="153923"/>
            <a:ext cx="89408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0400" y="2892277"/>
            <a:ext cx="21336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7742C22-41BD-420B-9E2D-F393BBE98304}" type="datetimeFigureOut">
              <a:rPr lang="pl-PL" smtClean="0"/>
              <a:t>2020-03-20</a:t>
            </a:fld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669E857-17FF-4AF3-A52D-DBE1B6611531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8000" y="2892277"/>
            <a:ext cx="84328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072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2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2C22-41BD-420B-9E2D-F393BBE98304}" type="datetimeFigureOut">
              <a:rPr lang="pl-PL" smtClean="0"/>
              <a:t>2020-03-20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9E857-17FF-4AF3-A52D-DBE1B6611531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22438"/>
            <a:ext cx="5386917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386917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2C22-41BD-420B-9E2D-F393BBE98304}" type="datetimeFigureOut">
              <a:rPr lang="pl-PL" smtClean="0"/>
              <a:t>2020-03-20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9E857-17FF-4AF3-A52D-DBE1B6611531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2C22-41BD-420B-9E2D-F393BBE98304}" type="datetimeFigureOut">
              <a:rPr lang="pl-PL" smtClean="0"/>
              <a:t>2020-03-20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9E857-17FF-4AF3-A52D-DBE1B6611531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200" y="150919"/>
            <a:ext cx="11775736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2C22-41BD-420B-9E2D-F393BBE98304}" type="datetimeFigureOut">
              <a:rPr lang="pl-PL" smtClean="0"/>
              <a:t>2020-03-20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9E857-17FF-4AF3-A52D-DBE1B661153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203200" y="152400"/>
            <a:ext cx="89408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304801"/>
            <a:ext cx="7823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46336" y="2130552"/>
            <a:ext cx="2231136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2C22-41BD-420B-9E2D-F393BBE98304}" type="datetimeFigureOut">
              <a:rPr lang="pl-PL" smtClean="0"/>
              <a:t>2020-03-20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669E857-17FF-4AF3-A52D-DBE1B6611531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546336" y="457200"/>
            <a:ext cx="2234213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" y="152400"/>
            <a:ext cx="89408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0400" y="2133600"/>
            <a:ext cx="22352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2C22-41BD-420B-9E2D-F393BBE98304}" type="datetimeFigureOut">
              <a:rPr lang="pl-PL" smtClean="0"/>
              <a:t>2020-03-20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9E857-17FF-4AF3-A52D-DBE1B6611531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550400" y="460248"/>
            <a:ext cx="22352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3200" y="1634971"/>
            <a:ext cx="11775736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3199" y="152401"/>
            <a:ext cx="11752063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55847"/>
            <a:ext cx="11175013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999" y="1719071"/>
            <a:ext cx="11210524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517" y="6356350"/>
            <a:ext cx="2844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C7742C22-41BD-420B-9E2D-F393BBE98304}" type="datetimeFigureOut">
              <a:rPr lang="pl-PL" smtClean="0"/>
              <a:t>2020-03-20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4000" y="6356350"/>
            <a:ext cx="447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9573" y="6355080"/>
            <a:ext cx="777288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1669E857-17FF-4AF3-A52D-DBE1B6611531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7B16F3CC-CE61-4034-A54D-590F2E32C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792" y="3856002"/>
            <a:ext cx="8281115" cy="2248583"/>
          </a:xfrm>
        </p:spPr>
        <p:txBody>
          <a:bodyPr>
            <a:normAutofit/>
          </a:bodyPr>
          <a:lstStyle/>
          <a:p>
            <a:pPr algn="ctr"/>
            <a:r>
              <a:rPr lang="pl-PL" sz="3200" dirty="0"/>
              <a:t>Zabawy osób dorosłych z najmłodszymi dziećmi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9E4F703-3ECC-45E9-BD9D-1858C5BD7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800" dirty="0"/>
              <a:t>Rysowane wierszyki </a:t>
            </a:r>
          </a:p>
        </p:txBody>
      </p:sp>
    </p:spTree>
    <p:extLst>
      <p:ext uri="{BB962C8B-B14F-4D97-AF65-F5344CB8AC3E}">
        <p14:creationId xmlns:p14="http://schemas.microsoft.com/office/powerpoint/2010/main" val="1700973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7A5A99C4-70B9-4A55-91C7-17DE7ECFF9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25" y="179896"/>
            <a:ext cx="6191960" cy="447650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♬__Rybka_____tę_piosenkę_do_rysowania_kupisz_na_stronie_www.edumuz_pl">
            <a:hlinkClick r:id="" action="ppaction://media"/>
            <a:extLst>
              <a:ext uri="{FF2B5EF4-FFF2-40B4-BE49-F238E27FC236}">
                <a16:creationId xmlns:a16="http://schemas.microsoft.com/office/drawing/2014/main" xmlns="" id="{FAE30441-9854-41B6-AF09-32A44A40702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96220" y="2900414"/>
            <a:ext cx="5220509" cy="391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3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4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1562761D-EF33-4DD2-B423-F5244F411C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67748" y="200976"/>
            <a:ext cx="5971727" cy="414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549985C4-5BED-4804-9255-7A5B58A7DE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6096000" y="2597246"/>
            <a:ext cx="5971725" cy="414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74707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50C1AAAC-9679-4352-A667-C6314820C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51" y="244699"/>
            <a:ext cx="5091505" cy="63589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D5C5B3D6-BAE5-42FB-BEF6-B00EFC280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678" y="244699"/>
            <a:ext cx="4957429" cy="63589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64001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xmlns="" id="{C0782603-97DF-4092-97C9-27D33AACCA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2"/>
          <a:stretch/>
        </p:blipFill>
        <p:spPr>
          <a:xfrm>
            <a:off x="942829" y="590449"/>
            <a:ext cx="7629430" cy="4284000"/>
          </a:xfrm>
          <a:ln w="19050">
            <a:solidFill>
              <a:schemeClr val="tx1"/>
            </a:solidFill>
          </a:ln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058A416E-3370-4E47-AF95-A96F847DE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56834" y="4987231"/>
            <a:ext cx="4378816" cy="159387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endParaRPr lang="pl-PL" sz="4000" b="1" dirty="0" smtClean="0"/>
          </a:p>
          <a:p>
            <a:pPr>
              <a:lnSpc>
                <a:spcPct val="100000"/>
              </a:lnSpc>
            </a:pPr>
            <a:r>
              <a:rPr lang="pl-PL" sz="6200" b="1" dirty="0" smtClean="0">
                <a:solidFill>
                  <a:schemeClr val="accent4">
                    <a:lumMod val="50000"/>
                  </a:schemeClr>
                </a:solidFill>
              </a:rPr>
              <a:t>POWODZENIA</a:t>
            </a:r>
            <a:r>
              <a:rPr lang="pl-PL" sz="6400" b="1" dirty="0" smtClean="0">
                <a:solidFill>
                  <a:schemeClr val="accent4">
                    <a:lumMod val="50000"/>
                  </a:schemeClr>
                </a:solidFill>
              </a:rPr>
              <a:t>!</a:t>
            </a:r>
            <a:endParaRPr lang="pl-PL" sz="6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004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E8D9877-A6A2-4A00-850B-60FF3027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7" y="2286000"/>
            <a:ext cx="4642685" cy="4396153"/>
          </a:xfrm>
        </p:spPr>
        <p:txBody>
          <a:bodyPr>
            <a:normAutofit fontScale="92500" lnSpcReduction="20000"/>
          </a:bodyPr>
          <a:lstStyle/>
          <a:p>
            <a:r>
              <a:rPr lang="pl-PL" sz="2400" dirty="0"/>
              <a:t>Wspólne rysowanie, opowiadanie </a:t>
            </a:r>
            <a:br>
              <a:rPr lang="pl-PL" sz="2400" dirty="0"/>
            </a:br>
            <a:r>
              <a:rPr lang="pl-PL" sz="2400" dirty="0"/>
              <a:t>z dorosłym pozwala zbliżyć się dorosłemu i dziecku.</a:t>
            </a:r>
          </a:p>
          <a:p>
            <a:r>
              <a:rPr lang="pl-PL" sz="2400" dirty="0"/>
              <a:t>Tworzy się więź, dzięki wspólnie przeżywanym wyobrażeniom czy spostrzeżeniom. </a:t>
            </a:r>
          </a:p>
          <a:p>
            <a:r>
              <a:rPr lang="pl-PL" sz="2400" dirty="0"/>
              <a:t>Budzą się i pogłębiają uczucia: radości, przyjaźni, miłości, podziwu. </a:t>
            </a:r>
          </a:p>
          <a:p>
            <a:r>
              <a:rPr lang="pl-PL" sz="2400" dirty="0"/>
              <a:t>Dziecko ośmiela się i nabiera zaufania do bliskich jak również do nowych osób.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99DA55F-4492-4409-B77F-6CA89BDB4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wspólne rysunki dają nam i dziecku?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891A5211-4E19-4F8C-9C9E-BA904CDD5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580" y="1874517"/>
            <a:ext cx="5265420" cy="351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733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FE8AF0C-7F02-4177-9DC8-460206A23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3204" y="1632204"/>
            <a:ext cx="4844322" cy="5007747"/>
          </a:xfrm>
        </p:spPr>
        <p:txBody>
          <a:bodyPr>
            <a:normAutofit fontScale="85000" lnSpcReduction="10000"/>
          </a:bodyPr>
          <a:lstStyle/>
          <a:p>
            <a:r>
              <a:rPr lang="pl-PL" sz="2400" dirty="0"/>
              <a:t>To prosta forma zabawy z małymi dziećmi.</a:t>
            </a:r>
          </a:p>
          <a:p>
            <a:r>
              <a:rPr lang="pl-PL" sz="2400" dirty="0"/>
              <a:t>Nie wymaga wielu materiałów – wystarczy kartka papieru i ołówek.</a:t>
            </a:r>
          </a:p>
          <a:p>
            <a:r>
              <a:rPr lang="pl-PL" sz="2400" dirty="0"/>
              <a:t>Mowa i rysunek interesują dziecko, gdyż samo najczęściej mówi w trakcie rysowania.</a:t>
            </a:r>
          </a:p>
          <a:p>
            <a:r>
              <a:rPr lang="pl-PL" sz="2400" dirty="0"/>
              <a:t>Mowa wiązana, która pojawia się </a:t>
            </a:r>
            <a:br>
              <a:rPr lang="pl-PL" sz="2400" dirty="0"/>
            </a:br>
            <a:r>
              <a:rPr lang="pl-PL" sz="2400" dirty="0"/>
              <a:t>w trakcie rysowania wspiera pamięć dziecka i pomaga w przywoływaniu wyobrażeń.</a:t>
            </a:r>
          </a:p>
          <a:p>
            <a:r>
              <a:rPr lang="pl-PL" sz="2400" dirty="0"/>
              <a:t>Dziecko przeżywa zabawę całym sobą </a:t>
            </a:r>
            <a:br>
              <a:rPr lang="pl-PL" sz="2400" dirty="0"/>
            </a:br>
            <a:r>
              <a:rPr lang="pl-PL" sz="2400" dirty="0"/>
              <a:t>i jest najszczęśliwsze, kiedy pozwolimy mu współdziałać i uzupełniać rysunek. </a:t>
            </a:r>
          </a:p>
          <a:p>
            <a:endParaRPr lang="pl-PL" sz="2400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7A2BB15-F72B-4C1B-935C-715D73B32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Dlaczego rysunek i wierszyki?</a:t>
            </a:r>
            <a:br>
              <a:rPr lang="pl-PL" dirty="0"/>
            </a:b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193D507F-FB4B-4F0C-8C44-FBE546667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526" y="1874517"/>
            <a:ext cx="5953125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05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26196A1-4E7E-45AF-ABED-683E26A84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3204" y="2307453"/>
            <a:ext cx="4942796" cy="3593591"/>
          </a:xfrm>
        </p:spPr>
        <p:txBody>
          <a:bodyPr>
            <a:normAutofit/>
          </a:bodyPr>
          <a:lstStyle/>
          <a:p>
            <a:r>
              <a:rPr lang="pl-PL" sz="2200" dirty="0"/>
              <a:t>Już dwulatek może równolegle, obok dorosłego „rysować” na swojej kartce. </a:t>
            </a:r>
          </a:p>
          <a:p>
            <a:r>
              <a:rPr lang="pl-PL" sz="2200" dirty="0"/>
              <a:t>Trzy-, czterolatek jest w stanie dorysować ziarenka dla kurczątek, </a:t>
            </a:r>
            <a:br>
              <a:rPr lang="pl-PL" sz="2200" dirty="0"/>
            </a:br>
            <a:r>
              <a:rPr lang="pl-PL" sz="2200" dirty="0"/>
              <a:t>czy miseczkę dla psa.</a:t>
            </a:r>
          </a:p>
          <a:p>
            <a:r>
              <a:rPr lang="pl-PL" sz="2200" dirty="0"/>
              <a:t>Pięcio-, siedmiolatki zaczną same odwzorowywać szkice z książeczki. </a:t>
            </a:r>
          </a:p>
          <a:p>
            <a:endParaRPr lang="pl-PL" sz="2200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8724B59-69CD-4B38-931F-7F39EF9DC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 kiedy zacząć?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95DE0FD1-23BC-42CA-A47C-DA43E6063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223" y="2030577"/>
            <a:ext cx="5435111" cy="362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546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4EAACC90-DD7D-4F32-98BA-0297A5632699}"/>
              </a:ext>
            </a:extLst>
          </p:cNvPr>
          <p:cNvPicPr/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047" b="86628" l="20000" r="80769">
                        <a14:foregroundMark x1="41923" y1="72674" x2="41923" y2="72674"/>
                        <a14:foregroundMark x1="38462" y1="68023" x2="38462" y2="68023"/>
                        <a14:foregroundMark x1="43846" y1="61628" x2="43846" y2="61628"/>
                        <a14:foregroundMark x1="43462" y1="59884" x2="43462" y2="59884"/>
                        <a14:foregroundMark x1="41154" y1="41279" x2="41154" y2="41279"/>
                        <a14:foregroundMark x1="42692" y1="35465" x2="42692" y2="35465"/>
                        <a14:foregroundMark x1="29231" y1="42442" x2="29231" y2="42442"/>
                        <a14:foregroundMark x1="53462" y1="43023" x2="53462" y2="43023"/>
                        <a14:foregroundMark x1="53846" y1="40116" x2="53846" y2="40116"/>
                        <a14:foregroundMark x1="23077" y1="29070" x2="23077" y2="29070"/>
                        <a14:foregroundMark x1="40000" y1="33140" x2="40000" y2="33140"/>
                        <a14:foregroundMark x1="36923" y1="75581" x2="36923" y2="75581"/>
                        <a14:foregroundMark x1="45769" y1="82558" x2="45769" y2="82558"/>
                        <a14:foregroundMark x1="35000" y1="82558" x2="35000" y2="82558"/>
                        <a14:foregroundMark x1="33846" y1="80814" x2="33846" y2="80814"/>
                        <a14:foregroundMark x1="35769" y1="80814" x2="35769" y2="80814"/>
                        <a14:foregroundMark x1="45000" y1="38953" x2="45000" y2="38953"/>
                        <a14:foregroundMark x1="34615" y1="39535" x2="34615" y2="39535"/>
                        <a14:foregroundMark x1="24615" y1="36628" x2="24615" y2="36628"/>
                        <a14:foregroundMark x1="46154" y1="79651" x2="46154" y2="79651"/>
                        <a14:foregroundMark x1="46154" y1="80814" x2="46154" y2="80814"/>
                        <a14:foregroundMark x1="44615" y1="79651" x2="44615" y2="79651"/>
                        <a14:foregroundMark x1="35769" y1="82558" x2="35769" y2="82558"/>
                        <a14:foregroundMark x1="33846" y1="81977" x2="33846" y2="81977"/>
                        <a14:foregroundMark x1="76154" y1="19767" x2="76154" y2="19767"/>
                        <a14:foregroundMark x1="76923" y1="24419" x2="76923" y2="24419"/>
                        <a14:foregroundMark x1="75385" y1="30233" x2="75385" y2="30233"/>
                        <a14:foregroundMark x1="63077" y1="37209" x2="63077" y2="37209"/>
                        <a14:foregroundMark x1="65385" y1="36628" x2="65385" y2="36628"/>
                        <a14:foregroundMark x1="60385" y1="36628" x2="60385" y2="36628"/>
                        <a14:backgroundMark x1="40769" y1="75581" x2="40769" y2="75581"/>
                        <a14:backgroundMark x1="47308" y1="43605" x2="47308" y2="436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1083" r="-11083"/>
          <a:stretch/>
        </p:blipFill>
        <p:spPr>
          <a:xfrm flipH="1">
            <a:off x="7451676" y="292423"/>
            <a:ext cx="5172501" cy="3288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52CF415-608E-4166-99C5-B9E742FDC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Zwracajmy uwagę na to by dziecko nie przywykło do rysowania zbyt uproszczonymi schematami.</a:t>
            </a:r>
          </a:p>
          <a:p>
            <a:r>
              <a:rPr lang="pl-PL" sz="2400" dirty="0"/>
              <a:t>Pozwólmy dziecku na samodzielne i swobodne rysowanie.</a:t>
            </a:r>
          </a:p>
          <a:p>
            <a:r>
              <a:rPr lang="pl-PL" sz="2400" dirty="0"/>
              <a:t>Nie zachęcajmy do dokładnego kopiowania rysunków.</a:t>
            </a:r>
          </a:p>
          <a:p>
            <a:r>
              <a:rPr lang="pl-PL" sz="2400" dirty="0"/>
              <a:t>Nie podążajmy ściśle za podanym schematem rysunku czy treścią wierszyka.</a:t>
            </a:r>
          </a:p>
          <a:p>
            <a:r>
              <a:rPr lang="pl-PL" sz="2400" dirty="0"/>
              <a:t>Wzbogacajmy rysowane wierszyki według wspólnego pomysłu.</a:t>
            </a:r>
          </a:p>
          <a:p>
            <a:endParaRPr lang="pl-PL" sz="2400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88B6224-E693-46A7-90DA-4761588F2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Wskazania do pracy</a:t>
            </a:r>
          </a:p>
        </p:txBody>
      </p:sp>
    </p:spTree>
    <p:extLst>
      <p:ext uri="{BB962C8B-B14F-4D97-AF65-F5344CB8AC3E}">
        <p14:creationId xmlns:p14="http://schemas.microsoft.com/office/powerpoint/2010/main" val="1086968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7AB9A948-A7B6-4925-9020-D4A4A391C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1712" y="5082508"/>
            <a:ext cx="6609409" cy="951135"/>
          </a:xfrm>
        </p:spPr>
        <p:txBody>
          <a:bodyPr/>
          <a:lstStyle/>
          <a:p>
            <a:r>
              <a:rPr lang="pl-PL" dirty="0"/>
              <a:t>Ilustracje: </a:t>
            </a:r>
            <a:r>
              <a:rPr lang="pl-PL" i="1" dirty="0"/>
              <a:t>rysowane wierszyki, </a:t>
            </a:r>
            <a:r>
              <a:rPr lang="pl-PL" dirty="0"/>
              <a:t>W. szumanówna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13344FE-D6B0-4F5F-910C-2AB3E40C8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Przykładowe  rysowane wierszyki</a:t>
            </a:r>
          </a:p>
        </p:txBody>
      </p:sp>
    </p:spTree>
    <p:extLst>
      <p:ext uri="{BB962C8B-B14F-4D97-AF65-F5344CB8AC3E}">
        <p14:creationId xmlns:p14="http://schemas.microsoft.com/office/powerpoint/2010/main" val="17123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F82E7396-C81B-4D94-920B-67E7A6AB1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448" y="189000"/>
            <a:ext cx="4581700" cy="648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1C9E803A-AFB3-4D64-B2DD-85A51BAE62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88" y="189000"/>
            <a:ext cx="4569379" cy="648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65582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6A73E547-E2A5-4E8D-A8BD-29BDFFF6FD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11" y="189000"/>
            <a:ext cx="4432461" cy="648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5BFCED28-2A32-4B28-9B74-F7E1118BA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929" y="189000"/>
            <a:ext cx="4439785" cy="648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21430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6C94ECDE-A2A9-4A63-840C-16A8B9B58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28" y="189000"/>
            <a:ext cx="4409193" cy="648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42DF6E22-07C2-4A93-A4D7-DD9C5D2ECA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455" y="921358"/>
            <a:ext cx="5699999" cy="432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47453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atka">
  <a:themeElements>
    <a:clrScheme name="Siatka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Siatka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Siatk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140</TotalTime>
  <Words>157</Words>
  <Application>Microsoft Office PowerPoint</Application>
  <PresentationFormat>Niestandardowy</PresentationFormat>
  <Paragraphs>28</Paragraphs>
  <Slides>13</Slides>
  <Notes>1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Siatka</vt:lpstr>
      <vt:lpstr>Rysowane wierszyki </vt:lpstr>
      <vt:lpstr>Co wspólne rysunki dają nam i dziecku?</vt:lpstr>
      <vt:lpstr>Dlaczego rysunek i wierszyki? </vt:lpstr>
      <vt:lpstr>Od kiedy zacząć?</vt:lpstr>
      <vt:lpstr>Wskazania do pracy</vt:lpstr>
      <vt:lpstr>Przykładowe  rysowane wierszyki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Rysowane wierszyki</dc:title>
  <dc:creator>Moniaz</dc:creator>
  <cp:lastModifiedBy>Użytkownik</cp:lastModifiedBy>
  <cp:revision>16</cp:revision>
  <dcterms:created xsi:type="dcterms:W3CDTF">2018-11-09T13:49:21Z</dcterms:created>
  <dcterms:modified xsi:type="dcterms:W3CDTF">2020-03-20T12:18:13Z</dcterms:modified>
</cp:coreProperties>
</file>